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84" r:id="rId3"/>
    <p:sldId id="258" r:id="rId4"/>
    <p:sldId id="260" r:id="rId5"/>
    <p:sldId id="261" r:id="rId6"/>
    <p:sldId id="285" r:id="rId7"/>
    <p:sldId id="286" r:id="rId8"/>
    <p:sldId id="287" r:id="rId9"/>
    <p:sldId id="288" r:id="rId10"/>
    <p:sldId id="289" r:id="rId11"/>
    <p:sldId id="278" r:id="rId12"/>
    <p:sldId id="290" r:id="rId13"/>
    <p:sldId id="291" r:id="rId14"/>
    <p:sldId id="266"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9"/>
    <p:restoredTop sz="94720"/>
  </p:normalViewPr>
  <p:slideViewPr>
    <p:cSldViewPr snapToGrid="0">
      <p:cViewPr varScale="1">
        <p:scale>
          <a:sx n="286" d="100"/>
          <a:sy n="286" d="100"/>
        </p:scale>
        <p:origin x="992" y="2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2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2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0.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dirty="0"/>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37">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95" r:id="rId20"/>
    <p:sldLayoutId id="2147483696" r:id="rId21"/>
    <p:sldLayoutId id="2147483679"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99" r:id="rId31"/>
    <p:sldLayoutId id="2147483697" r:id="rId32"/>
    <p:sldLayoutId id="2147483702" r:id="rId33"/>
    <p:sldLayoutId id="2147483700" r:id="rId34"/>
    <p:sldLayoutId id="2147483701"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4.xml"/><Relationship Id="rId1" Type="http://schemas.openxmlformats.org/officeDocument/2006/relationships/video" Target="https://www.youtube.com/embed/fUzn_Q24S2M?feature=oembed" TargetMode="External"/><Relationship Id="rId5" Type="http://schemas.openxmlformats.org/officeDocument/2006/relationships/image" Target="../media/image35.png"/><Relationship Id="rId4" Type="http://schemas.openxmlformats.org/officeDocument/2006/relationships/hyperlink" Target="https://youtu.be/fUzn_Q24S2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3.xml"/><Relationship Id="rId1" Type="http://schemas.openxmlformats.org/officeDocument/2006/relationships/video" Target="https://www.youtube.com/embed/M_sqNsV9pv8?feature=oembed" TargetMode="External"/><Relationship Id="rId5" Type="http://schemas.openxmlformats.org/officeDocument/2006/relationships/image" Target="../media/image32.png"/><Relationship Id="rId4" Type="http://schemas.openxmlformats.org/officeDocument/2006/relationships/hyperlink" Target="https://youtu.be/M_sqNsV9pv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a:xfrm>
            <a:off x="151274" y="439025"/>
            <a:ext cx="3929019" cy="3287400"/>
          </a:xfrm>
        </p:spPr>
        <p:txBody>
          <a:bodyPr anchor="t"/>
          <a:lstStyle/>
          <a:p>
            <a:pPr algn="l"/>
            <a:r>
              <a:rPr lang="nl-NL" dirty="0"/>
              <a:t>Geloofsleven</a:t>
            </a:r>
            <a:br>
              <a:rPr lang="nl-NL" dirty="0"/>
            </a:br>
            <a:r>
              <a:rPr lang="nl-NL" dirty="0"/>
              <a:t>ontdekken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dirty="0">
                <a:solidFill>
                  <a:srgbClr val="000000"/>
                </a:solidFill>
                <a:effectLst/>
                <a:latin typeface="Arial" panose="020B0604020202020204" pitchFamily="34" charset="0"/>
              </a:rPr>
              <a:t>Geloofsleven ontdekken</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4C68C-7A2D-9D66-E503-22A250A9D8E5}"/>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Geloofsleven ontdekken</a:t>
            </a:r>
          </a:p>
        </p:txBody>
      </p:sp>
      <p:pic>
        <p:nvPicPr>
          <p:cNvPr id="3" name="Onlinemedia 2">
            <a:hlinkClick r:id="" action="ppaction://media"/>
            <a:extLst>
              <a:ext uri="{FF2B5EF4-FFF2-40B4-BE49-F238E27FC236}">
                <a16:creationId xmlns:a16="http://schemas.microsoft.com/office/drawing/2014/main" id="{F78E0C21-9515-9246-E521-ED8CDB0586B6}"/>
              </a:ext>
            </a:extLst>
          </p:cNvPr>
          <p:cNvPicPr>
            <a:picLocks noRot="1" noChangeAspect="1"/>
          </p:cNvPicPr>
          <p:nvPr>
            <a:videoFile r:link="rId1"/>
          </p:nvPr>
        </p:nvPicPr>
        <p:blipFill>
          <a:blip r:embed="rId3"/>
          <a:stretch>
            <a:fillRect/>
          </a:stretch>
        </p:blipFill>
        <p:spPr>
          <a:xfrm>
            <a:off x="408750" y="1500518"/>
            <a:ext cx="5983424" cy="3380635"/>
          </a:xfrm>
          <a:prstGeom prst="rect">
            <a:avLst/>
          </a:prstGeom>
        </p:spPr>
      </p:pic>
      <p:pic>
        <p:nvPicPr>
          <p:cNvPr id="4" name="Afbeelding 3" descr="Afbeelding met tekst, schermopname, Lettertype, Graphics&#10;&#10;Automatisch gegenereerde beschrijving">
            <a:hlinkClick r:id="rId4"/>
            <a:extLst>
              <a:ext uri="{FF2B5EF4-FFF2-40B4-BE49-F238E27FC236}">
                <a16:creationId xmlns:a16="http://schemas.microsoft.com/office/drawing/2014/main" id="{45C5D2AB-A60F-E94E-4BA3-0FC0DDE32180}"/>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26335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1:</a:t>
            </a:r>
            <a:br>
              <a:rPr lang="nl-NL" dirty="0"/>
            </a:br>
            <a:r>
              <a:rPr lang="nl-NL" dirty="0"/>
              <a:t>Woorden zoeken bij geloofsleven</a:t>
            </a:r>
          </a:p>
        </p:txBody>
      </p:sp>
      <p:sp>
        <p:nvSpPr>
          <p:cNvPr id="3" name="Tijdelijke aanduiding voor tekst 2">
            <a:extLst>
              <a:ext uri="{FF2B5EF4-FFF2-40B4-BE49-F238E27FC236}">
                <a16:creationId xmlns:a16="http://schemas.microsoft.com/office/drawing/2014/main" id="{D02B3BF4-3829-67F9-7294-65C420B11054}"/>
              </a:ext>
            </a:extLst>
          </p:cNvPr>
          <p:cNvSpPr>
            <a:spLocks noGrp="1"/>
          </p:cNvSpPr>
          <p:nvPr>
            <p:ph type="body" idx="1"/>
          </p:nvPr>
        </p:nvSpPr>
        <p:spPr/>
        <p:txBody>
          <a:bodyPr/>
          <a:lstStyle/>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Arial" panose="020B0604020202020204" pitchFamily="34" charset="0"/>
              <a:buChar char="•"/>
            </a:pPr>
            <a:r>
              <a:rPr lang="nl-NL" b="0" i="1" u="none" strike="noStrike" dirty="0">
                <a:solidFill>
                  <a:srgbClr val="000000"/>
                </a:solidFill>
                <a:effectLst/>
                <a:latin typeface="Calibri" panose="020F0502020204030204" pitchFamily="34" charset="0"/>
                <a:cs typeface="Calibri" panose="020F0502020204030204" pitchFamily="34" charset="0"/>
              </a:rPr>
              <a:t>Wat is voor hen goed nieuws? Als het evangelie een veelkleurig diamant is, welke kanten daarvan lichten bij hen het meest op?</a:t>
            </a:r>
          </a:p>
          <a:p>
            <a:pPr marL="457200" rtl="0" fontAlgn="base">
              <a:spcBef>
                <a:spcPts val="0"/>
              </a:spcBef>
              <a:spcAft>
                <a:spcPts val="0"/>
              </a:spcAft>
              <a:buFont typeface="Arial" panose="020B0604020202020204" pitchFamily="34" charset="0"/>
              <a:buChar char="•"/>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Arial" panose="020B0604020202020204" pitchFamily="34" charset="0"/>
              <a:buChar char="•"/>
            </a:pPr>
            <a:r>
              <a:rPr lang="nl-NL" b="0" i="1" u="none" strike="noStrike" dirty="0">
                <a:solidFill>
                  <a:srgbClr val="000000"/>
                </a:solidFill>
                <a:effectLst/>
                <a:latin typeface="Calibri" panose="020F0502020204030204" pitchFamily="34" charset="0"/>
                <a:cs typeface="Calibri" panose="020F0502020204030204" pitchFamily="34" charset="0"/>
              </a:rPr>
              <a:t>Op welke manier is God zelf al aan het werk in hun leven? Hoe kun je daar (meer) zicht op krijgen? </a:t>
            </a:r>
          </a:p>
          <a:p>
            <a:pPr marL="457200" rtl="0" fontAlgn="base">
              <a:spcBef>
                <a:spcPts val="0"/>
              </a:spcBef>
              <a:spcAft>
                <a:spcPts val="0"/>
              </a:spcAft>
              <a:buFont typeface="Arial" panose="020B0604020202020204" pitchFamily="34" charset="0"/>
              <a:buChar char="•"/>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Arial" panose="020B0604020202020204" pitchFamily="34" charset="0"/>
              <a:buChar char="•"/>
            </a:pPr>
            <a:r>
              <a:rPr lang="nl-NL" b="0" i="1" u="none" strike="noStrike" dirty="0">
                <a:solidFill>
                  <a:srgbClr val="000000"/>
                </a:solidFill>
                <a:effectLst/>
                <a:latin typeface="Calibri" panose="020F0502020204030204" pitchFamily="34" charset="0"/>
                <a:cs typeface="Calibri" panose="020F0502020204030204" pitchFamily="34" charset="0"/>
              </a:rPr>
              <a:t>En wat doe je als bij deze mensen misschien wel heel andere kanten van de evangelie-diamant oplichten dan die voor jou altijd centraal hebben gestaan?</a:t>
            </a:r>
          </a:p>
        </p:txBody>
      </p:sp>
    </p:spTree>
    <p:extLst>
      <p:ext uri="{BB962C8B-B14F-4D97-AF65-F5344CB8AC3E}">
        <p14:creationId xmlns:p14="http://schemas.microsoft.com/office/powerpoint/2010/main" val="14528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1:</a:t>
            </a:r>
            <a:br>
              <a:rPr lang="nl-NL" dirty="0"/>
            </a:br>
            <a:r>
              <a:rPr lang="nl-NL" dirty="0"/>
              <a:t>Woorden zoeken bij geloofsleven</a:t>
            </a:r>
          </a:p>
        </p:txBody>
      </p:sp>
      <p:sp>
        <p:nvSpPr>
          <p:cNvPr id="3" name="Tijdelijke aanduiding voor tekst 2">
            <a:extLst>
              <a:ext uri="{FF2B5EF4-FFF2-40B4-BE49-F238E27FC236}">
                <a16:creationId xmlns:a16="http://schemas.microsoft.com/office/drawing/2014/main" id="{D02B3BF4-3829-67F9-7294-65C420B11054}"/>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Vragen:</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wij al een goed beeld van wat voor de mensen in onze omgeving het meest van belang is in het Evangelie? Hoe kunnen we daar (nog) meer zicht op krijgen?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Waar zit eventuele spanning tussen wat wij zelf belangrijk vinden in het Evangelie en wat voor de mensen om ons heen belangrijk is, en hoe gaan we daarmee om?</a:t>
            </a:r>
          </a:p>
          <a:p>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28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2:</a:t>
            </a:r>
            <a:br>
              <a:rPr lang="nl-NL" dirty="0"/>
            </a:br>
            <a:r>
              <a:rPr lang="nl-NL" dirty="0"/>
              <a:t>Beelden zoeken bij geloofsleven</a:t>
            </a:r>
          </a:p>
        </p:txBody>
      </p:sp>
      <p:sp>
        <p:nvSpPr>
          <p:cNvPr id="3" name="Tijdelijke aanduiding voor tekst 2">
            <a:extLst>
              <a:ext uri="{FF2B5EF4-FFF2-40B4-BE49-F238E27FC236}">
                <a16:creationId xmlns:a16="http://schemas.microsoft.com/office/drawing/2014/main" id="{D02B3BF4-3829-67F9-7294-65C420B11054}"/>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Aan de hand van de gekozen afbeeldingen (of voorwerpen) delen we met elkaar wat voor persoonlijk essentieel is als het gaat om geloofsleven. Waarom is dat zo en wat maakt dat we er zo enthousiast over zijn? </a:t>
            </a:r>
            <a:r>
              <a:rPr lang="nl-NL" b="0" i="1" u="none" strike="noStrike" dirty="0">
                <a:solidFill>
                  <a:srgbClr val="000000"/>
                </a:solidFill>
                <a:effectLst/>
                <a:latin typeface="Calibri" panose="020F0502020204030204" pitchFamily="34" charset="0"/>
                <a:cs typeface="Calibri" panose="020F0502020204030204" pitchFamily="34" charset="0"/>
              </a:rPr>
              <a:t>(Dit kun je bij een grotere groep ook in tweetallen doen)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denken we dat het goede nieuws is voor de mensen in onze omgeving? Waarom denken we dat? Hoe komen we erachter of het klopt wat we denken?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Als we over het goede nieuws in gesprek gaan met de mensen in onze omgeving, delen we ons enthousiasme. Hoe voorkomen we dat we in dat enthousiasme misschien voorbij gaan aan wat voor deze mensen goed nieuws kan zijn?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De vorige vraag kan natuurlijk andersom gesteld worden: hoe voorkomen we dat we in onze poging om goed aan te sluiten juist losraken van ons eigen enthousiasme? </a:t>
            </a:r>
          </a:p>
        </p:txBody>
      </p:sp>
    </p:spTree>
    <p:extLst>
      <p:ext uri="{BB962C8B-B14F-4D97-AF65-F5344CB8AC3E}">
        <p14:creationId xmlns:p14="http://schemas.microsoft.com/office/powerpoint/2010/main" val="90485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B4E703A2-9DA9-29D2-7C58-AC61F4294650}"/>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579A6-F154-E91A-80E6-2570E8A66E57}"/>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Geloofsleven ontdekken</a:t>
            </a:r>
          </a:p>
        </p:txBody>
      </p:sp>
      <p:pic>
        <p:nvPicPr>
          <p:cNvPr id="3" name="Onlinemedia 2">
            <a:hlinkClick r:id="" action="ppaction://media"/>
            <a:extLst>
              <a:ext uri="{FF2B5EF4-FFF2-40B4-BE49-F238E27FC236}">
                <a16:creationId xmlns:a16="http://schemas.microsoft.com/office/drawing/2014/main" id="{B38456C4-7FDD-F306-7B0C-9BA2287B350F}"/>
              </a:ext>
            </a:extLst>
          </p:cNvPr>
          <p:cNvPicPr>
            <a:picLocks noRot="1" noChangeAspect="1"/>
          </p:cNvPicPr>
          <p:nvPr>
            <a:videoFile r:link="rId1"/>
          </p:nvPr>
        </p:nvPicPr>
        <p:blipFill>
          <a:blip r:embed="rId3"/>
          <a:stretch>
            <a:fillRect/>
          </a:stretch>
        </p:blipFill>
        <p:spPr>
          <a:xfrm>
            <a:off x="408750" y="1491890"/>
            <a:ext cx="5974797" cy="3375760"/>
          </a:xfrm>
          <a:prstGeom prst="rect">
            <a:avLst/>
          </a:prstGeom>
        </p:spPr>
      </p:pic>
      <p:pic>
        <p:nvPicPr>
          <p:cNvPr id="4" name="Afbeelding 3" descr="Afbeelding met schermopname, Lettertype, tekst, Graphics&#10;&#10;Automatisch gegenereerde beschrijving">
            <a:hlinkClick r:id="rId4"/>
            <a:extLst>
              <a:ext uri="{FF2B5EF4-FFF2-40B4-BE49-F238E27FC236}">
                <a16:creationId xmlns:a16="http://schemas.microsoft.com/office/drawing/2014/main" id="{9D363197-6794-8687-6341-0731AF26AE93}"/>
              </a:ext>
            </a:extLst>
          </p:cNvPr>
          <p:cNvPicPr>
            <a:picLocks noChangeAspect="1"/>
          </p:cNvPicPr>
          <p:nvPr/>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6900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Eerste gedachten bij geloofsleven ontdekken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blijven hangen na het kijken van de video en wat roept dat op?</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Hoe wordt er bij in de video vertegenwoordigde proefplekken gedacht over geloofsleven ontdekken? En hoe wordt dit in praktijk gebracht?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overeenkomsten en verschillen zijn er ten aanzien van onze eigen gedachten en ervaringen?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iets wat we vanuit de video kunnen meenemen voor onze missionaire praktijk? Zo ja, wat en waarom?</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iets gemist in de video? Zo ja, wat en waarom?</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Vakantieverhalen delen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om de beurt (kort) onze beste vakantie-ervaring. We vertellen over iets waar we nu nog steeds vol van zijn. Waar we waren, met wie en wat we daar hebben gedaan (Het mag eventueel ook een andere topervaring zijn dan een vakantie).</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reflecteren met elkaar op het delen van onze enthousiaste (vakantie)verhalen: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257300" lvl="2" indent="-342900" fontAlgn="base">
              <a:spcBef>
                <a:spcPts val="0"/>
              </a:spcBef>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Hoe is het om jouw verhaal te delen?</a:t>
            </a:r>
          </a:p>
          <a:p>
            <a:pPr marL="1257300" lvl="2" indent="-342900" fontAlgn="base">
              <a:spcBef>
                <a:spcPts val="0"/>
              </a:spcBef>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Hoe is het om het enthousiaste verhaal van een ander te horen?</a:t>
            </a:r>
          </a:p>
          <a:p>
            <a:pPr marL="742950" lvl="1" indent="-28575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Werd er in de video ook iets verteld dat raakt aan het delen vanuit enthousiasme? Zo ja, wat? Of wat miste je daar misschien juist in?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nog iets anders waar we (nu of later) over willen doorpraten naar aanleiding van de video?</a:t>
            </a:r>
          </a:p>
        </p:txBody>
      </p:sp>
    </p:spTree>
    <p:extLst>
      <p:ext uri="{BB962C8B-B14F-4D97-AF65-F5344CB8AC3E}">
        <p14:creationId xmlns:p14="http://schemas.microsoft.com/office/powerpoint/2010/main" val="38321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Bijbellezing over Jezus ontdekken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p:txBody>
          <a:bodyPr/>
          <a:lstStyle/>
          <a:p>
            <a:pPr marL="139700" indent="0" algn="ctr"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ctr" rtl="0">
              <a:spcBef>
                <a:spcPts val="0"/>
              </a:spcBef>
              <a:spcAft>
                <a:spcPts val="0"/>
              </a:spcAft>
              <a:buNone/>
            </a:pPr>
            <a:r>
              <a:rPr lang="nl-NL" i="0" u="none" strike="noStrike" dirty="0">
                <a:solidFill>
                  <a:srgbClr val="000000"/>
                </a:solidFill>
                <a:effectLst/>
                <a:latin typeface="Calibri" panose="020F0502020204030204" pitchFamily="34" charset="0"/>
                <a:cs typeface="Calibri" panose="020F0502020204030204" pitchFamily="34" charset="0"/>
              </a:rPr>
              <a:t>Johannes 1:43-51 </a:t>
            </a:r>
            <a:endParaRPr lang="nl-NL"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endParaRPr lang="nl-NL" b="0" i="0" u="sng" dirty="0">
              <a:solidFill>
                <a:srgbClr val="000000"/>
              </a:solidFill>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sng" dirty="0">
                <a:solidFill>
                  <a:srgbClr val="000000"/>
                </a:solidFill>
                <a:effectLst/>
                <a:latin typeface="Calibri" panose="020F0502020204030204" pitchFamily="34" charset="0"/>
                <a:cs typeface="Calibri" panose="020F0502020204030204" pitchFamily="34" charset="0"/>
              </a:rPr>
              <a:t>Jezus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De volgende dag besloot ik naar Galilea te gaan. Ik zocht </a:t>
            </a:r>
            <a:r>
              <a:rPr lang="nl-NL" b="0" i="1" u="none" strike="noStrike" dirty="0">
                <a:solidFill>
                  <a:srgbClr val="000000"/>
                </a:solidFill>
                <a:effectLst/>
                <a:latin typeface="Calibri" panose="020F0502020204030204" pitchFamily="34" charset="0"/>
                <a:cs typeface="Calibri" panose="020F0502020204030204" pitchFamily="34" charset="0"/>
              </a:rPr>
              <a:t>Filippus</a:t>
            </a:r>
            <a:r>
              <a:rPr lang="nl-NL" b="0" i="0" u="none" strike="noStrike" dirty="0">
                <a:solidFill>
                  <a:srgbClr val="000000"/>
                </a:solidFill>
                <a:effectLst/>
                <a:latin typeface="Calibri" panose="020F0502020204030204" pitchFamily="34" charset="0"/>
                <a:cs typeface="Calibri" panose="020F0502020204030204" pitchFamily="34" charset="0"/>
              </a:rPr>
              <a:t> op en zei tegen hem: </a:t>
            </a:r>
            <a:r>
              <a:rPr lang="nl-NL" b="0" i="1" u="none" strike="noStrike" dirty="0">
                <a:solidFill>
                  <a:srgbClr val="000000"/>
                </a:solidFill>
                <a:effectLst/>
                <a:latin typeface="Calibri" panose="020F0502020204030204" pitchFamily="34" charset="0"/>
                <a:cs typeface="Calibri" panose="020F0502020204030204" pitchFamily="34" charset="0"/>
              </a:rPr>
              <a:t>‘Volg Mij.’</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br>
              <a:rPr lang="nl-NL" b="0" dirty="0">
                <a:effectLst/>
                <a:latin typeface="Calibri" panose="020F0502020204030204" pitchFamily="34" charset="0"/>
                <a:cs typeface="Calibri" panose="020F0502020204030204" pitchFamily="34" charset="0"/>
              </a:rPr>
            </a:br>
            <a:r>
              <a:rPr lang="nl-NL" b="0" i="0" u="sng" dirty="0">
                <a:solidFill>
                  <a:srgbClr val="000000"/>
                </a:solidFill>
                <a:effectLst/>
                <a:latin typeface="Calibri" panose="020F0502020204030204" pitchFamily="34" charset="0"/>
                <a:cs typeface="Calibri" panose="020F0502020204030204" pitchFamily="34" charset="0"/>
              </a:rPr>
              <a:t>Filippus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Ik kom uit Betsaïda, uit dezelfde stad als Andreas en Petrus. Ik zocht </a:t>
            </a:r>
            <a:r>
              <a:rPr lang="nl-NL" b="0" i="1" u="none" strike="noStrike" dirty="0">
                <a:solidFill>
                  <a:srgbClr val="000000"/>
                </a:solidFill>
                <a:effectLst/>
                <a:latin typeface="Calibri" panose="020F0502020204030204" pitchFamily="34" charset="0"/>
                <a:cs typeface="Calibri" panose="020F0502020204030204" pitchFamily="34" charset="0"/>
              </a:rPr>
              <a:t>Natanaël</a:t>
            </a:r>
            <a:r>
              <a:rPr lang="nl-NL" b="0" i="0" u="none" strike="noStrike" dirty="0">
                <a:solidFill>
                  <a:srgbClr val="000000"/>
                </a:solidFill>
                <a:effectLst/>
                <a:latin typeface="Calibri" panose="020F0502020204030204" pitchFamily="34" charset="0"/>
                <a:cs typeface="Calibri" panose="020F0502020204030204" pitchFamily="34" charset="0"/>
              </a:rPr>
              <a:t> op en zei tegen hem: </a:t>
            </a:r>
            <a:r>
              <a:rPr lang="nl-NL" b="0" i="1" u="none" strike="noStrike" dirty="0">
                <a:solidFill>
                  <a:srgbClr val="000000"/>
                </a:solidFill>
                <a:effectLst/>
                <a:latin typeface="Calibri" panose="020F0502020204030204" pitchFamily="34" charset="0"/>
                <a:cs typeface="Calibri" panose="020F0502020204030204" pitchFamily="34" charset="0"/>
              </a:rPr>
              <a:t>‘We hebben de man gevonden over wie Mozes in de wet geschreven heeft en over wie ook de profeten hebben gesproken: Jezus, de zoon van Jozef, uit Nazaret!’</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br>
              <a:rPr lang="nl-NL" b="0" dirty="0">
                <a:effectLst/>
                <a:latin typeface="Calibri" panose="020F0502020204030204" pitchFamily="34" charset="0"/>
                <a:cs typeface="Calibri" panose="020F0502020204030204" pitchFamily="34" charset="0"/>
              </a:rPr>
            </a:br>
            <a:r>
              <a:rPr lang="nl-NL" b="0" i="0" u="sng" dirty="0">
                <a:solidFill>
                  <a:srgbClr val="000000"/>
                </a:solidFill>
                <a:effectLst/>
                <a:latin typeface="Calibri" panose="020F0502020204030204" pitchFamily="34" charset="0"/>
                <a:cs typeface="Calibri" panose="020F0502020204030204" pitchFamily="34" charset="0"/>
              </a:rPr>
              <a:t>Natanaël</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Ik zei toen: ‘</a:t>
            </a:r>
            <a:r>
              <a:rPr lang="nl-NL" b="0" i="1" u="none" strike="noStrike" dirty="0">
                <a:solidFill>
                  <a:srgbClr val="000000"/>
                </a:solidFill>
                <a:effectLst/>
                <a:latin typeface="Calibri" panose="020F0502020204030204" pitchFamily="34" charset="0"/>
                <a:cs typeface="Calibri" panose="020F0502020204030204" pitchFamily="34" charset="0"/>
              </a:rPr>
              <a:t>Uit Nazaret?’ Kan daar iets goeds vandaan komen?‘</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Bijbellezing over Jezus ontdekken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p:txBody>
          <a:bodyPr/>
          <a:lstStyle/>
          <a:p>
            <a:pPr marL="139700" indent="0" algn="ctr"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ctr" rtl="0">
              <a:spcBef>
                <a:spcPts val="0"/>
              </a:spcBef>
              <a:spcAft>
                <a:spcPts val="0"/>
              </a:spcAft>
              <a:buNone/>
            </a:pPr>
            <a:r>
              <a:rPr lang="nl-NL" i="0" u="none" strike="noStrike" dirty="0">
                <a:solidFill>
                  <a:srgbClr val="000000"/>
                </a:solidFill>
                <a:effectLst/>
                <a:latin typeface="Calibri" panose="020F0502020204030204" pitchFamily="34" charset="0"/>
                <a:cs typeface="Calibri" panose="020F0502020204030204" pitchFamily="34" charset="0"/>
              </a:rPr>
              <a:t>Johannes 1:43-51 </a:t>
            </a:r>
            <a:endParaRPr lang="nl-NL"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1" u="sng" dirty="0">
                <a:solidFill>
                  <a:srgbClr val="000000"/>
                </a:solidFill>
                <a:effectLst/>
                <a:latin typeface="Calibri" panose="020F0502020204030204" pitchFamily="34" charset="0"/>
                <a:cs typeface="Calibri" panose="020F0502020204030204" pitchFamily="34" charset="0"/>
              </a:rPr>
              <a:t>Filippus</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1" u="none" strike="noStrike" dirty="0">
                <a:solidFill>
                  <a:srgbClr val="000000"/>
                </a:solidFill>
                <a:effectLst/>
                <a:latin typeface="Calibri" panose="020F0502020204030204" pitchFamily="34" charset="0"/>
                <a:cs typeface="Calibri" panose="020F0502020204030204" pitchFamily="34" charset="0"/>
              </a:rPr>
              <a:t>'Ga zelf maar kijken',</a:t>
            </a:r>
            <a:r>
              <a:rPr lang="nl-NL" b="0" i="0" u="none" strike="noStrike" dirty="0">
                <a:solidFill>
                  <a:srgbClr val="000000"/>
                </a:solidFill>
                <a:effectLst/>
                <a:latin typeface="Calibri" panose="020F0502020204030204" pitchFamily="34" charset="0"/>
                <a:cs typeface="Calibri" panose="020F0502020204030204" pitchFamily="34" charset="0"/>
              </a:rPr>
              <a:t> zei ik.</a:t>
            </a:r>
            <a:endParaRPr lang="nl-NL" b="0" i="0" u="sng" dirty="0">
              <a:solidFill>
                <a:srgbClr val="000000"/>
              </a:solidFill>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endParaRPr lang="nl-NL" b="0" u="sng" dirty="0">
              <a:solidFill>
                <a:srgbClr val="000000"/>
              </a:solidFill>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sng" dirty="0">
                <a:solidFill>
                  <a:srgbClr val="000000"/>
                </a:solidFill>
                <a:effectLst/>
                <a:latin typeface="Calibri" panose="020F0502020204030204" pitchFamily="34" charset="0"/>
                <a:cs typeface="Calibri" panose="020F0502020204030204" pitchFamily="34" charset="0"/>
              </a:rPr>
              <a:t>Jezus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Ik zag Natanaël aankomen en zei: </a:t>
            </a:r>
            <a:r>
              <a:rPr lang="nl-NL" b="0" i="1" u="none" strike="noStrike" dirty="0">
                <a:solidFill>
                  <a:srgbClr val="000000"/>
                </a:solidFill>
                <a:effectLst/>
                <a:latin typeface="Calibri" panose="020F0502020204030204" pitchFamily="34" charset="0"/>
                <a:cs typeface="Calibri" panose="020F0502020204030204" pitchFamily="34" charset="0"/>
              </a:rPr>
              <a:t>‘Dat is nu een echte Israëliet, een mens zonder bedrog.’</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br>
              <a:rPr lang="nl-NL" b="0" dirty="0">
                <a:effectLst/>
                <a:latin typeface="Calibri" panose="020F0502020204030204" pitchFamily="34" charset="0"/>
                <a:cs typeface="Calibri" panose="020F0502020204030204" pitchFamily="34" charset="0"/>
              </a:rPr>
            </a:br>
            <a:r>
              <a:rPr lang="nl-NL" b="0" i="0" u="sng" dirty="0">
                <a:solidFill>
                  <a:srgbClr val="000000"/>
                </a:solidFill>
                <a:effectLst/>
                <a:latin typeface="Calibri" panose="020F0502020204030204" pitchFamily="34" charset="0"/>
                <a:cs typeface="Calibri" panose="020F0502020204030204" pitchFamily="34" charset="0"/>
              </a:rPr>
              <a:t>Natanaël</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1" u="none" strike="noStrike" dirty="0">
                <a:solidFill>
                  <a:srgbClr val="000000"/>
                </a:solidFill>
                <a:effectLst/>
                <a:latin typeface="Calibri" panose="020F0502020204030204" pitchFamily="34" charset="0"/>
                <a:cs typeface="Calibri" panose="020F0502020204030204" pitchFamily="34" charset="0"/>
              </a:rPr>
              <a:t>‘Waar kent U mij van?’,</a:t>
            </a:r>
            <a:r>
              <a:rPr lang="nl-NL" b="0" i="0" u="none" strike="noStrike" dirty="0">
                <a:solidFill>
                  <a:srgbClr val="000000"/>
                </a:solidFill>
                <a:effectLst/>
                <a:latin typeface="Calibri" panose="020F0502020204030204" pitchFamily="34" charset="0"/>
                <a:cs typeface="Calibri" panose="020F0502020204030204" pitchFamily="34" charset="0"/>
              </a:rPr>
              <a:t> vroeg ik.</a:t>
            </a:r>
            <a:br>
              <a:rPr lang="nl-NL" dirty="0">
                <a:latin typeface="Calibri" panose="020F0502020204030204" pitchFamily="34" charset="0"/>
                <a:cs typeface="Calibri" panose="020F0502020204030204" pitchFamily="34" charset="0"/>
              </a:rPr>
            </a:b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12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Bijbellezing over Jezus ontdekken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p:txBody>
          <a:bodyPr/>
          <a:lstStyle/>
          <a:p>
            <a:pPr marL="139700" indent="0" algn="ctr"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ctr" rtl="0">
              <a:spcBef>
                <a:spcPts val="0"/>
              </a:spcBef>
              <a:spcAft>
                <a:spcPts val="0"/>
              </a:spcAft>
              <a:buNone/>
            </a:pPr>
            <a:r>
              <a:rPr lang="nl-NL" i="0" u="none" strike="noStrike" dirty="0">
                <a:solidFill>
                  <a:srgbClr val="000000"/>
                </a:solidFill>
                <a:effectLst/>
                <a:latin typeface="Calibri" panose="020F0502020204030204" pitchFamily="34" charset="0"/>
                <a:cs typeface="Calibri" panose="020F0502020204030204" pitchFamily="34" charset="0"/>
              </a:rPr>
              <a:t>Johannes 1:43-51 </a:t>
            </a:r>
            <a:endParaRPr lang="nl-NL"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 </a:t>
            </a:r>
            <a:br>
              <a:rPr lang="nl-NL" b="0" dirty="0">
                <a:effectLst/>
                <a:latin typeface="Calibri" panose="020F0502020204030204" pitchFamily="34" charset="0"/>
                <a:cs typeface="Calibri" panose="020F0502020204030204" pitchFamily="34" charset="0"/>
              </a:rPr>
            </a:br>
            <a:r>
              <a:rPr lang="nl-NL" b="0" i="0" u="sng" dirty="0">
                <a:solidFill>
                  <a:srgbClr val="000000"/>
                </a:solidFill>
                <a:effectLst/>
                <a:latin typeface="Calibri" panose="020F0502020204030204" pitchFamily="34" charset="0"/>
                <a:cs typeface="Calibri" panose="020F0502020204030204" pitchFamily="34" charset="0"/>
              </a:rPr>
              <a:t>Jezus</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Ik zei: </a:t>
            </a:r>
            <a:r>
              <a:rPr lang="nl-NL" b="0" i="1" u="none" strike="noStrike" dirty="0">
                <a:solidFill>
                  <a:srgbClr val="000000"/>
                </a:solidFill>
                <a:effectLst/>
                <a:latin typeface="Calibri" panose="020F0502020204030204" pitchFamily="34" charset="0"/>
                <a:cs typeface="Calibri" panose="020F0502020204030204" pitchFamily="34" charset="0"/>
              </a:rPr>
              <a:t>‘Ik had je al gezien voordat Filippus je riep, toen je onder de vijgenboom zat.’</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br>
              <a:rPr lang="nl-NL" b="0" dirty="0">
                <a:effectLst/>
                <a:latin typeface="Calibri" panose="020F0502020204030204" pitchFamily="34" charset="0"/>
                <a:cs typeface="Calibri" panose="020F0502020204030204" pitchFamily="34" charset="0"/>
              </a:rPr>
            </a:br>
            <a:r>
              <a:rPr lang="nl-NL" b="0" i="0" u="sng" dirty="0">
                <a:solidFill>
                  <a:srgbClr val="000000"/>
                </a:solidFill>
                <a:effectLst/>
                <a:latin typeface="Calibri" panose="020F0502020204030204" pitchFamily="34" charset="0"/>
                <a:cs typeface="Calibri" panose="020F0502020204030204" pitchFamily="34" charset="0"/>
              </a:rPr>
              <a:t>Natanaël</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1" u="none" strike="noStrike" dirty="0">
                <a:solidFill>
                  <a:srgbClr val="000000"/>
                </a:solidFill>
                <a:effectLst/>
                <a:latin typeface="Calibri" panose="020F0502020204030204" pitchFamily="34" charset="0"/>
                <a:cs typeface="Calibri" panose="020F0502020204030204" pitchFamily="34" charset="0"/>
              </a:rPr>
              <a:t>‘Rabbi',</a:t>
            </a:r>
            <a:r>
              <a:rPr lang="nl-NL" b="0" i="0" u="none" strike="noStrike" dirty="0">
                <a:solidFill>
                  <a:srgbClr val="000000"/>
                </a:solidFill>
                <a:effectLst/>
                <a:latin typeface="Calibri" panose="020F0502020204030204" pitchFamily="34" charset="0"/>
                <a:cs typeface="Calibri" panose="020F0502020204030204" pitchFamily="34" charset="0"/>
              </a:rPr>
              <a:t> zei ik, </a:t>
            </a:r>
            <a:r>
              <a:rPr lang="nl-NL" b="0" i="1" u="none" strike="noStrike" dirty="0">
                <a:solidFill>
                  <a:srgbClr val="000000"/>
                </a:solidFill>
                <a:effectLst/>
                <a:latin typeface="Calibri" panose="020F0502020204030204" pitchFamily="34" charset="0"/>
                <a:cs typeface="Calibri" panose="020F0502020204030204" pitchFamily="34" charset="0"/>
              </a:rPr>
              <a:t>‘U bent de Zoon van God, U bent de koning van Israël!’</a:t>
            </a:r>
            <a:r>
              <a:rPr lang="nl-NL" b="0" i="0" u="none" strike="noStrike" dirty="0">
                <a:solidFill>
                  <a:srgbClr val="000000"/>
                </a:solidFill>
                <a:effectLst/>
                <a:latin typeface="Calibri" panose="020F0502020204030204" pitchFamily="34" charset="0"/>
                <a:cs typeface="Calibri" panose="020F0502020204030204" pitchFamily="34" charset="0"/>
              </a:rPr>
              <a:t>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br>
              <a:rPr lang="nl-NL" b="0" dirty="0">
                <a:effectLst/>
                <a:latin typeface="Calibri" panose="020F0502020204030204" pitchFamily="34" charset="0"/>
                <a:cs typeface="Calibri" panose="020F0502020204030204" pitchFamily="34" charset="0"/>
              </a:rPr>
            </a:br>
            <a:r>
              <a:rPr lang="nl-NL" b="0" i="0" u="sng" dirty="0">
                <a:solidFill>
                  <a:srgbClr val="000000"/>
                </a:solidFill>
                <a:effectLst/>
                <a:latin typeface="Calibri" panose="020F0502020204030204" pitchFamily="34" charset="0"/>
                <a:cs typeface="Calibri" panose="020F0502020204030204" pitchFamily="34" charset="0"/>
              </a:rPr>
              <a:t>Jezus </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Ik vroeg: </a:t>
            </a:r>
            <a:r>
              <a:rPr lang="nl-NL" b="0" i="1" u="none" strike="noStrike" dirty="0">
                <a:solidFill>
                  <a:srgbClr val="000000"/>
                </a:solidFill>
                <a:effectLst/>
                <a:latin typeface="Calibri" panose="020F0502020204030204" pitchFamily="34" charset="0"/>
                <a:cs typeface="Calibri" panose="020F0502020204030204" pitchFamily="34" charset="0"/>
              </a:rPr>
              <a:t>‘Geloof je omdat Ik tegen je zei dat Ik je onder de vijgenboom zag zitten? Je zult nog grotere dingen zien.</a:t>
            </a:r>
            <a:r>
              <a:rPr lang="nl-NL" b="0" i="0" u="none" strike="noStrike" dirty="0">
                <a:solidFill>
                  <a:srgbClr val="000000"/>
                </a:solidFill>
                <a:effectLst/>
                <a:latin typeface="Calibri" panose="020F0502020204030204" pitchFamily="34" charset="0"/>
                <a:cs typeface="Calibri" panose="020F0502020204030204" pitchFamily="34" charset="0"/>
              </a:rPr>
              <a:t> </a:t>
            </a:r>
            <a:r>
              <a:rPr lang="nl-NL" b="0" i="1" u="none" strike="noStrike" dirty="0">
                <a:solidFill>
                  <a:srgbClr val="000000"/>
                </a:solidFill>
                <a:effectLst/>
                <a:latin typeface="Calibri" panose="020F0502020204030204" pitchFamily="34" charset="0"/>
                <a:cs typeface="Calibri" panose="020F0502020204030204" pitchFamily="34" charset="0"/>
              </a:rPr>
              <a:t>Werkelijk, Ik verzeker jullie, jullie zullen de hemel geopend zien, en de engelen van God zien omhoog gaan en neerdalen naar de Mensenzoon.’</a:t>
            </a:r>
            <a:endParaRPr lang="nl-NL" b="0" dirty="0">
              <a:effectLst/>
              <a:latin typeface="Calibri" panose="020F0502020204030204" pitchFamily="34" charset="0"/>
              <a:cs typeface="Calibri" panose="020F0502020204030204" pitchFamily="34" charset="0"/>
            </a:endParaRPr>
          </a:p>
          <a:p>
            <a:pPr marL="0" marR="281165" indent="0" algn="ctr"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0" marR="281165" indent="0" algn="r" rtl="0">
              <a:spcBef>
                <a:spcPts val="0"/>
              </a:spcBef>
              <a:spcAft>
                <a:spcPts val="0"/>
              </a:spcAft>
              <a:buNone/>
            </a:pPr>
            <a:r>
              <a:rPr lang="nl-NL" sz="1200" b="0" i="0" u="none" strike="noStrike" dirty="0">
                <a:solidFill>
                  <a:srgbClr val="000000"/>
                </a:solidFill>
                <a:effectLst/>
                <a:latin typeface="Calibri" panose="020F0502020204030204" pitchFamily="34" charset="0"/>
                <a:cs typeface="Calibri" panose="020F0502020204030204" pitchFamily="34" charset="0"/>
              </a:rPr>
              <a:t>[Vertaling NBV21]</a:t>
            </a:r>
            <a:endParaRPr lang="nl-NL" sz="1200" b="0" dirty="0">
              <a:effectLst/>
              <a:latin typeface="Calibri" panose="020F0502020204030204" pitchFamily="34" charset="0"/>
              <a:cs typeface="Calibri" panose="020F0502020204030204" pitchFamily="34" charset="0"/>
            </a:endParaRPr>
          </a:p>
          <a:p>
            <a:pPr marL="139700" indent="0" algn="ctr">
              <a:buNone/>
            </a:pPr>
            <a:br>
              <a:rPr lang="nl-NL" dirty="0">
                <a:latin typeface="Calibri" panose="020F0502020204030204" pitchFamily="34" charset="0"/>
                <a:cs typeface="Calibri" panose="020F0502020204030204" pitchFamily="34" charset="0"/>
              </a:rPr>
            </a:b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91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Bijbellezing over Jezus ontdekken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Hoe is het om dit gedeelte op deze manier te lezen? Wat doet dit met ons?</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viel op bij het inlevend lezen van de drie rollen in het verhaal?</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kunnen we vanuit deze lezing zeggen over ontdekt worden, ontdekken en helpen ontdekken, als het gaat om geloofsleven en wie Jezus is?</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Kunnen we hier iets mee bij onze eigen proefplek? Zo ja, wat? Zo niet, waarom niet?</a:t>
            </a:r>
          </a:p>
        </p:txBody>
      </p:sp>
    </p:spTree>
    <p:extLst>
      <p:ext uri="{BB962C8B-B14F-4D97-AF65-F5344CB8AC3E}">
        <p14:creationId xmlns:p14="http://schemas.microsoft.com/office/powerpoint/2010/main" val="371800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Gebed om het ‘ontdekkende’ werk van de Heilige Geest</a:t>
            </a:r>
          </a:p>
        </p:txBody>
      </p:sp>
      <p:pic>
        <p:nvPicPr>
          <p:cNvPr id="4" name="Afbeelding 3" descr="Afbeelding met zwart, duisternis&#10;&#10;Automatisch gegenereerde beschrijving">
            <a:extLst>
              <a:ext uri="{FF2B5EF4-FFF2-40B4-BE49-F238E27FC236}">
                <a16:creationId xmlns:a16="http://schemas.microsoft.com/office/drawing/2014/main" id="{46A7771B-8F6A-5DC7-2A99-0D58A1E74873}"/>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2227034696"/>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TotalTime>
  <Words>971</Words>
  <Application>Microsoft Macintosh PowerPoint</Application>
  <PresentationFormat>Diavoorstelling (16:9)</PresentationFormat>
  <Paragraphs>97</Paragraphs>
  <Slides>14</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Arial</vt:lpstr>
      <vt:lpstr>Calibri</vt:lpstr>
      <vt:lpstr>Roboto</vt:lpstr>
      <vt:lpstr>Hoofdthema - Leren Pionieren</vt:lpstr>
      <vt:lpstr>Geloofsleven ontdekken</vt:lpstr>
      <vt:lpstr>Oriëntatievideo Geloofsleven ontdekken</vt:lpstr>
      <vt:lpstr>Oriëntatie 1:  Eerste gedachten bij geloofsleven ontdekken</vt:lpstr>
      <vt:lpstr>Oriëntatie 2:  Vakantieverhalen delen</vt:lpstr>
      <vt:lpstr>Kompas 1: Bijbellezing over Jezus ontdekken</vt:lpstr>
      <vt:lpstr>Kompas 1: Bijbellezing over Jezus ontdekken</vt:lpstr>
      <vt:lpstr>Kompas 1: Bijbellezing over Jezus ontdekken</vt:lpstr>
      <vt:lpstr>Kompas 1: Bijbellezing over Jezus ontdekken</vt:lpstr>
      <vt:lpstr>Kompas 2: Gebed om het ‘ontdekkende’ werk van de Heilige Geest</vt:lpstr>
      <vt:lpstr>Reisgidsvideo Geloofsleven ontdekken</vt:lpstr>
      <vt:lpstr>Reisgids 1: Woorden zoeken bij geloofsleven</vt:lpstr>
      <vt:lpstr>Reisgids 1: Woorden zoeken bij geloofsleven</vt:lpstr>
      <vt:lpstr>Reisgids 2: Beelden zoeken bij geloofsleven</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16</cp:revision>
  <dcterms:modified xsi:type="dcterms:W3CDTF">2024-04-24T20:57:33Z</dcterms:modified>
</cp:coreProperties>
</file>